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9" r:id="rId3"/>
    <p:sldId id="261" r:id="rId4"/>
    <p:sldId id="258" r:id="rId5"/>
    <p:sldId id="263" r:id="rId6"/>
    <p:sldId id="264" r:id="rId7"/>
    <p:sldId id="257" r:id="rId8"/>
    <p:sldId id="260" r:id="rId9"/>
  </p:sldIdLst>
  <p:sldSz cx="10693400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816" autoAdjust="0"/>
    <p:restoredTop sz="83363" autoAdjust="0"/>
  </p:normalViewPr>
  <p:slideViewPr>
    <p:cSldViewPr>
      <p:cViewPr varScale="1">
        <p:scale>
          <a:sx n="65" d="100"/>
          <a:sy n="65" d="100"/>
        </p:scale>
        <p:origin x="1272" y="96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99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, matplotlib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73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300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738188" y="1978025"/>
            <a:ext cx="9213850" cy="2857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968400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36600" y="1044327"/>
            <a:ext cx="9213850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738188" y="1731713"/>
            <a:ext cx="9213850" cy="5217269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044327"/>
            <a:ext cx="9213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1764407"/>
            <a:ext cx="921385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8949" y="7197725"/>
            <a:ext cx="1507902" cy="18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fld id="{A5FB6E83-9D09-4D37-AB56-65642E281986}" type="datetime3">
              <a:rPr lang="en-US" smtClean="0">
                <a:solidFill>
                  <a:srgbClr val="000000"/>
                </a:solidFill>
              </a:rPr>
              <a:t>27 August 2018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" y="7197725"/>
            <a:ext cx="7485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6850" y="7197725"/>
            <a:ext cx="8636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738188" y="7161213"/>
            <a:ext cx="9213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00"/>
              </a:solidFill>
            </a:endParaRP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hyperlink" Target="https://www.iso.org/committee/5490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png"/><Relationship Id="rId4" Type="http://schemas.openxmlformats.org/officeDocument/2006/relationships/image" Target="../media/image1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4.tiff"/><Relationship Id="rId4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8">
            <a:extLst>
              <a:ext uri="{FF2B5EF4-FFF2-40B4-BE49-F238E27FC236}">
                <a16:creationId xmlns:a16="http://schemas.microsoft.com/office/drawing/2014/main" id="{B26FDCCB-9129-714F-9EAC-E23EC6F3E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 r="16023" b="14476"/>
          <a:stretch/>
        </p:blipFill>
        <p:spPr>
          <a:xfrm>
            <a:off x="971547" y="2249147"/>
            <a:ext cx="8965800" cy="3043652"/>
          </a:xfrm>
          <a:prstGeom prst="rect">
            <a:avLst/>
          </a:prstGeom>
        </p:spPr>
      </p:pic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1026220" y="5508823"/>
            <a:ext cx="8039683" cy="1728192"/>
          </a:xfrm>
        </p:spPr>
        <p:txBody>
          <a:bodyPr/>
          <a:lstStyle/>
          <a:p>
            <a:r>
              <a:rPr lang="de-CH" sz="1600" b="0" dirty="0"/>
              <a:t>Prof. Martin Christen</a:t>
            </a:r>
            <a:br>
              <a:rPr lang="de-CH" sz="1600" b="0" dirty="0"/>
            </a:br>
            <a:r>
              <a:rPr lang="de-CH" sz="1600" b="0" dirty="0"/>
              <a:t>FHNW – University </a:t>
            </a:r>
            <a:r>
              <a:rPr lang="de-CH" sz="1600" b="0" dirty="0" err="1"/>
              <a:t>of</a:t>
            </a:r>
            <a:r>
              <a:rPr lang="de-CH" sz="1600" b="0" dirty="0"/>
              <a:t> Applied </a:t>
            </a:r>
            <a:r>
              <a:rPr lang="de-CH" sz="1600" b="0" dirty="0" err="1"/>
              <a:t>Sciences</a:t>
            </a:r>
            <a:r>
              <a:rPr lang="de-CH" sz="1600" b="0" dirty="0"/>
              <a:t> </a:t>
            </a:r>
            <a:r>
              <a:rPr lang="de-CH" sz="1600" b="0" dirty="0" err="1"/>
              <a:t>and</a:t>
            </a:r>
            <a:r>
              <a:rPr lang="de-CH" sz="1600" b="0" dirty="0"/>
              <a:t> Arts </a:t>
            </a:r>
            <a:r>
              <a:rPr lang="de-CH" sz="1600" b="0" dirty="0" err="1"/>
              <a:t>Northwestern</a:t>
            </a:r>
            <a:r>
              <a:rPr lang="de-CH" sz="1600" b="0" dirty="0"/>
              <a:t> </a:t>
            </a:r>
            <a:r>
              <a:rPr lang="de-CH" sz="1600" b="0" dirty="0" err="1"/>
              <a:t>Switzerland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/>
              <a:t>School </a:t>
            </a:r>
            <a:r>
              <a:rPr lang="de-CH" sz="1600" b="0" dirty="0" err="1"/>
              <a:t>of</a:t>
            </a:r>
            <a:r>
              <a:rPr lang="de-CH" sz="1600" b="0" dirty="0"/>
              <a:t> </a:t>
            </a:r>
            <a:r>
              <a:rPr lang="de-CH" sz="1600" b="0" dirty="0" err="1"/>
              <a:t>Architecture</a:t>
            </a:r>
            <a:r>
              <a:rPr lang="de-CH" sz="1600" b="0" dirty="0"/>
              <a:t>, </a:t>
            </a:r>
            <a:r>
              <a:rPr lang="de-CH" sz="1600" b="0" dirty="0" err="1"/>
              <a:t>Civil</a:t>
            </a:r>
            <a:r>
              <a:rPr lang="de-CH" sz="1600" b="0" dirty="0"/>
              <a:t> Engineering </a:t>
            </a:r>
            <a:r>
              <a:rPr lang="de-CH" sz="1600" b="0" dirty="0" err="1"/>
              <a:t>and</a:t>
            </a:r>
            <a:r>
              <a:rPr lang="de-CH" sz="1600" b="0" dirty="0"/>
              <a:t> </a:t>
            </a:r>
            <a:r>
              <a:rPr lang="de-CH" sz="1600" b="0" dirty="0" err="1"/>
              <a:t>Geomatics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/>
              <a:t>Institute </a:t>
            </a:r>
            <a:r>
              <a:rPr lang="de-CH" sz="1600" b="0" dirty="0" err="1"/>
              <a:t>Geomatics</a:t>
            </a:r>
            <a:r>
              <a:rPr lang="de-CH" sz="1600" b="0" dirty="0"/>
              <a:t> </a:t>
            </a:r>
          </a:p>
          <a:p>
            <a:r>
              <a:rPr lang="de-CH" sz="1600" b="0" dirty="0"/>
              <a:t>martin.christen@fhnw.ch		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1164" y="1044328"/>
            <a:ext cx="9213850" cy="1296143"/>
          </a:xfrm>
        </p:spPr>
        <p:txBody>
          <a:bodyPr/>
          <a:lstStyle/>
          <a:p>
            <a:pPr algn="ctr"/>
            <a:r>
              <a:rPr lang="en-US" dirty="0"/>
              <a:t>Processing Geodata using Python and Open Source Modules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/>
          </p:nvPr>
        </p:nvSpPr>
        <p:spPr>
          <a:xfrm>
            <a:off x="-1" y="3276000"/>
            <a:ext cx="738000" cy="3081600"/>
          </a:xfrm>
          <a:solidFill>
            <a:srgbClr val="00B0F0"/>
          </a:solidFill>
        </p:spPr>
        <p:txBody>
          <a:bodyPr/>
          <a:lstStyle/>
          <a:p>
            <a:endParaRPr lang="de-CH" dirty="0"/>
          </a:p>
        </p:txBody>
      </p:sp>
      <p:sp>
        <p:nvSpPr>
          <p:cNvPr id="2" name="AutoShape 2" descr="data:image/jpeg;base64,/9j/4AAQSkZJRgABAQAAAQABAAD/2wCEAAkGBxAREBMQEg8QDw4QEBIPEBQRFBYQDhEQFxUXGBcRFBUYHjQgGBolGxMUITEhMSsrMC4uFx8zOjMsNygtLisBCgoKDg0OGxAQGzAkHyQsLi8sLC0wLDcuLCwwLTEsLCwsNSs2LDQ0LCwsLSwsLCwtNC0sLCwsLCwsLCwsLCwsLP/AABEIAOEA4QMBEQACEQEDEQH/xAAcAAEAAgMBAQEAAAAAAAAAAAAABgcBBAUDCAL/xABJEAABAwECBwgNCwQDAQAAAAABAAIDBBESBQYHITFRkRMWUlRxksHSFzI1QWGBk6Gxs8LR4QgiIzM0U2JjdKKyQlVycxQkQxj/xAAaAQEAAgMBAAAAAAAAAAAAAAAABAUCAwYB/8QAMxEBAAECAgULBAMBAQEAAAAAAAECAwQRBRVSYaESFCExMlFxkbHB0SOB4fAiM0FiQhP/2gAMAwEAAhEDEQA/ALxQEBAQEGrhT6iX/VJ/EoPiZB9YZHe4dF/hJ66RBUvyju6cH6JnrZUHj8nfus/9FL6yJBHMrPdqu/3ew1BEkBBYuQTu1H/on/gg1ct3dyq5IPURoOLiJjRJgytjqmWuYDcnYP8A0gNl5vLoI8ICD6cxsxyp6PBpwgHtlbJG00oBzTSPFsbR4O+dQadSD5Kr62SeV80ry+WV7pJHHS5zjaSguX5M/b4Q/wAaX0zIK0yid1q/9bP6woLj+Tb9hqv1Y9W1BbyAgICAgICAgICAgICDVwp9RL/qk/iUHxMgluB8pOFqSBlNBV7nBECGN3KF1gLi453MJOdxQcjGTGSrwhK2arl3aVrBE11xjLGAkgWMAGlxQTr5O/dZ/wCil9ZEguXC2TPBFVO+ono90nldekdu07bxsstsa8AaB3kHz/lewFTUOE3U9LFuUAhieG3nv+c4G02vJPnQdLIlixR4RqqiOrh3ZkdOHsF+SOx18C21jgTmKC9MAZPcF0M4qKal3KdrXNDt1mfmcLCLHvI8yD5/y3d3Krkg9RGggtiDeqsM1EtPDSvlc6npjI6Fh0MMhBdy5x4rTrQaJCC7Pkz9vhD/ABpfTMgrTKJ3Wr/1s/rCguP5Nv2Gq/Vj1bUFvICAgICAgICAgICAgINXCn1Ev+qT+JQfEyC1sUMjLq+ihrBhAQ7u1zrm4X7tj3NsvboLe1t0d9BE8ouJpwTUspjUCovwNmvBm5WWuc27ZePA0+FBJvk791n/AKKX1kSD6TQfMeX7uy79PD6Cg7HybfttV+lHrGoPoRB8r5bu7lVyQeojQdLJLiqzClFhSmdY2UCkkp3n/wA5hu9h5D2p8BPfsQRvFHEqorcJDB7mOhMT3f8ALJ0wxsNjzqttzDWSO8g2cr1HHBhiohiaGRRMpY42jQ1jaWEAIJ38mft8If40vpmQVplE7rV/62f1hQSbJhlLjwRTywvpXzmWbdQWvDABdDbLCDqQTP8A+gYP7dL5ZvVQWjilhwV9FDWCMxCdrnBhN4tse5umzP2qDroCAgICAgICAgICDXwgwuhkaBa50bwBrJabAg+U+xhhr+3S86PrIPozJjg6amwTSwTxmKeNkgex1hLSZXkaM2gg+NBW+XDE/CFdhCKWlpJJ4m0jI3OaWgB+6SEtznURtQeWRPEzCNFhJ01TSSQRGlkjDnFpF8vjIGY6mnYgvVBQeWTEnCVZhR09NRyTQmGJoc0sAvAG0Zyg6eQvFKvoauofVUr4GPpwxhcWkF19pszHUgulB885V8RcKVeFqienopJYHiEMeCwB1kLAbLXW6QR4kEryDYr1tAa3/l0z6fdRTbneLTeu7tesuk6LzdqCz6bBcEc0tQyJjJ6i5uzwPnSXBY29yBBQmVbETClVheqqKeiklgk3C49pYA67BG06XW6WkeJBKsg2K1dQOrDV0z6cStpxHeLTeumW9ZdJ0XhtQQPHXJ5hefCVZNFQSvilqppI3AsscwvJDha7vhBxOxhhv+3S86PrIHYww3/bpedH1kH0bkywdNTYJpYJ4zFNGx4ex1lrSZHkaM2ghBJ0BAQEBAQEBAQEBAQEBAQEBAQEBAQEBAQEBAQEBAQEBAQEBAQEBAQQqtx/EcskRpSTHI+MndALbri23tfAq+rHxTVMcnqnvXdvQ010U18vriJ6u+PF49kZvFD5UdVeawjZ4s9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LByjt4o7yo6q81jGzxe6inb4flOwrJQMoCAgICAgICCmsa47tdUD80u5wDvaVDiIyu1eLtMBVnhqJ3enQ5S0pYgICAgICAgICAgICAgICAgIPaijvSxt4UjG7XAdKypjOqI3wwu1cmiqe6J9F6LonBiAgICAgICAgqbH2O7XynhNjd+wD2VS4yMr0/Z12iqs8LTuz9UeUVYiAgICAgICAg3GxNs0BauVLHNncm6gvOVLzM3JuoJypMzcm6gnKkzNybqCcqTM3JuoJypMzcm6gnKkzNybqCcqTNqSjOeVbY6mcN/FyO9WU4/PjPNcHdC3WIzuUxvRsZVycPXO6V0q/cSICAgICAgICCsMpUdlY08KBnmc8Kox0fVz3Op0NVnh5jumfSEUUJbCAgICAgICAg326ByLRLBlAQEBAQEBBovOc8pW6Opm7WJMd6vg8Be7ZG5ScJGd6n9/xB0nVlha/t6wt5XjjhAQEBAQEBAQV3lRj+lgdrjkbzXNPtKr0hH8qZ8XR6Dn+Fcb4/eCEqvXgg9qKmdLI2Jll95uttNgt8JWVFE11RTH+td27Taomurqh295lZqi5/wUnmN3d5q/XGG3+RvMrNUXP+Ccxu7vM1xht/kbzKzVFz/gnMbu7zNcYbf5G8ys1Rc/4JzG7u8zXGG3+RvMrNUXP+Ccxu7vM1xht/kbzKzVFz/gnMbu7zNcYbf5Og3Eyss0RaOH8Fr1fe3ebHW+G3+TO8ys1Rc/4LzV97d5mt8Nv8jeZWaouf8ABNX3t3ma3w2/yN5lZqi5/wAE1fe3eZrfDb/I3mVmqLn/AATV97d5mt8Nv8jeZWaouf8ABNX3t3ma3w2/ycfCVA+nkMUl2+ACbptGfRnUa7aqtVcmrrTbF+m9Ry6OpqrW3Oet7NJ8nUdtcDwYZHfxb7Sl4GPq/aVXpicsN4zC01cuUEBAQEBAQEBBBsqUXzKd+p8jOcGn2FXaQjoplfaDq/lXTuj94q+VY6EQbuBJLtTAdU0fncB0rbZnK5TO+EfF08qxXH/M+i21fuIEBAQEBB0W6EGUBAQEBBV2OD7a2bwFjdjGrnsbOd+r9/x12jYyw1P39ZcVxzHkKix1pzQW9mmWTGO2olfwYbvOeD7Cn6Pj+czuUum6vpUxv9I/KyFauaEBAQEBAQEBBEcpkdtIx3BqGnxFjx6SFBx8Z24nf8rjQtWV+Y76feFZqpdOIPSnfdex3Be12wgr2mcpiWNccqmY74lci6NwQgICAgIOi3QgygICAgIKlw/Jeqpz+c8bDZ0LmsTOd2qd7s8HTlh6I3Q5k3ankWqnrSYaS3M09yWx/aX/AOpo8V8n0hWWj47U+HuoNOVdinx9k9Vk58QEBAQEBAQEEcygx20Eh4L43fvA6VExsZ2Z+3qstE1ZYqnfE+iqFTOtEGHaF5PU9hctM+8xjuExrtoBXSUznES4K5Tya5jumXovWCN48Vk0MUb4pHRkylrrvfBaSP4qFja6qKYmmculbaJs27tyqm5GfR7odvhrOMybR7lX85u7Ur3V+G2IN8NZxmTaPcnObu1Jq/DbEG+Gs4zJtHuTnN3ak1fhtiG+3GGss+0yaNY9y0zir21LHmOG2IZ3w1nGZNo9yc7vbUnMcNsQb4azjMm0e5Od3tqTmOG2IN8NZxmTaPcnO721JzHDbEG+Gs4zJtHuTnd7ak5jhtiDfDWcZk2j3Jzu9tScxw2xDnSPLiXE2ucS5xOkkm0lR5nOc5SoiIjKHjUdqfF6VlT1soaa2slkZMI7KeV2uezxBjfeVa6Pj+Ezv9nNabq+rTG73lMlPUogICAgICAgIOPjhHeoagaoy7mkO6FoxUfRq8EzR9WWJo8VOqidmICC2cAPvUsB/Ijt5Q0A+hX2HnO1TO6HE4ynLEXI/wCp9W+tyMjmPrLaS3gysO20dKh46Ppfda6GqyxOXfEq6VO6oQEG+3QORaJYMoCAgICAg8qo/N8ayo63sNRbWS08nUdlCDwpZHbDd9lXGBj6X3lymmJzxOXdEfKTqYqxAQEBAQEBAQaWG471NO3hQSjx3Ctd2M6Ko3S34ark3qJ3x6qSC593AgILQxRkvUUPga5ux7h0K8wk52aXHaTpyxVf29IdhSEFy8ZaF89M+JgBeSwtBIANjgdJ8AK0Ym3Ny3NMdaZgL1Nm/TXV1dPohO9Ct+7b5RnvVbzK93cXQ62wu1PlJvQrfu2+UZ705le7uJrbC7U+Usb0K37tvlGe9OZXu7ia2wu1PlLoNxQrbPqm89vvWrmF/u4sda4ba4Sb0K37pvPb715zC/3cTWuG2uEm9Ct+6bz2+9OYX+7ia1w21wk3oVv3Tee33pzC/wB3E1rhtrhJvQrfum89vvTmF/u4mtcNtcJedTivVxsdI6NoYxpc432mwAWnvrGvBXqaZqmOiN7OjSOHrqimmemd0uMoqc8Ks5hyrOh7DWWxkt3EiO7QQeEOdte49KvMJGVmlx+k6s8VX9vR3VIQBAQEBAQEBAQfmRlrSNYI2ryel7E5TmoZozC3T31zcdTv5ZXrwQWPiI+2jA4MkjfPe9pXOBn6X3lymmIyxMz3xHwkKlqsQEBAQdFuhBlAQEBBycbH3aKY62XecQOlRsZOVirwTdHxniaPFVa5117Xq+941soZQ11m9XRi0y7RUw7/APx4ieUsBPpV9h4ytU+EOJxs54i5P/U+rpLcjCAgICAgICAgIKNwjHdmlbwZpG7HkdC52voqmN8+ru7M8q3TPfEejXWLYIJ9k8fbBK3VNb4ixvuKtdHz/CY3+zmtN0/Wpnd7ylSnqUQEBAQdFuhBlAQEBBH8en2UThwnxt/cD0KFpCfoT9vVZaJjPExuifRWqoXVNWqOfxLZR1MoeDjmPIsp6mUda9aOO7GxvBY1uwALo6YyiIcFcq5Vcz3y9lkwEBAQEBAQEBAQUxjPHdragfnPdzvndKocRGV2rxdrgauVh6J3R8OYtKUIN3B+Fp4ARFKYw4gusa11pGjtgVsovV0dmcvJHvYWzfmJuU55ePs299Fdxk8yPqrPnV7a9Php1ZhNjjPyb6K7jJ5kfVTnV7a9Pg1ZhNjjPyb6K7jJ5kfVTnV7a9Pg1ZhNjjPyb6K7jJ5kfVTnV7a9Pg1ZhNjjPyb6K7jJ5kfVTnV7a9Pg1ZhNjjPy324011g/7J0cCPqrVzy/t8I+GGrcLscZ+Wd9Ndxg8yPqpzzEbfCPg1bhdjjPyHGmu4weZH1V5zy/t8I+HurcLscZ+Vl0RcYoy42vMbS46LXWC05vCuhoz5MZ9zlLsRFdUR1Zy91k1orlDkspo28KcbAx/wAFXaTnK3Eb/aVvoanO9VO73hX6pXStSpPzti209TKGKaO89jeE9rdpA6VnTGcxDyueTTM90SvZdG4IQEBAQEBAQEBAQVHjzHdr5vxbm7bG33KkxcZXp/f8dfourPC0/f1lwVGWAg62LmCG1UrozIY7sZkBAvW2OaLNP4gt+HsxdqmmZy6ELHYucNbiuIzznLh+Eh3hs4y7mD3qZq+NpVa8q2I8zeGzjLuYPemr42jXlWxHmh9dT7lLJHbbub3Mt0W2Gy1V1dPJqmnuX1m5/wDS3TX3xEvBYtgg326ByLRLBlBkNtza821Ms+gzy6V0MFgA1CxdXDhJnOc2UeIZlHkzQN1mR2wNHtKq0nV2Y8f3ivdCU9NdXh7/AAhCqV+0pj84rdT1MobmAI71XTt1zxeZwPQttmM7lMb4aMXVybFc/wDM+i610DiBAQEBAQEBAQEBBV2UeOytB4UDHed46FT46Pq/Z1Whpzw2XdM+yLKGtRBIsQ32VlnCikb/ABPsqXgf7ftKr0xGeG8Jj4WMrlyggqvGhl2snH5l7a0HpVFiYyvVOz0fOeFo8HLWhMEG+3QORaJYMoNnBrL08TeFNGNrgs7UZ10xvj1ar9XJtVTun0XCuocQIIHlFf8ASwt1RudznWeyqbSc/wA6Y3Oi0LH0653/AL6oiq1dNGQ5zylbo6mcOxiZHer6canudsY49CkYWM71P7/iFpKcsLX4e8LgV640QEBAQEBAQEBAQVzlQjsnhdwonN5rrfbVVpCP50zudJoOr6dcb/WPwhagLsQdjFB9lbD4S9u1jlIwk5Xqf3/EDSdOeFr+3rC0FeOPEEVxhxTfPK6eOVoc8NtY8EC0NA7YcmpQMRg5uVTVTK6wWlabFuLddPRH+x459SL1mLdXFpgc9o78f0g2DP5lBrw12jrjyXFrSOGudVWXj0fhynAg2EEEaQcxHiWjq6E2JiYzhvN7w7+ZaP8AWDqUeL9XL2sDwNb/AKMcvztPiW+jC3q+qnz6PVEu47D2+uqPt0+iSYFxNkjkZLJKwGN7X3WAutINoF42WbFPsaPqpqiqqer/ABV4rS1FdFVFFM9MZZymatVEIK5x/fbVgcGFg87j0qi0jOd7LdHu6fQ8ZYfPvmfZG1BWrnlb2aS5PY7a5p4EcjvMG+0peCjO9HhKs0vVlhp3zHz7LVVy5MQEBAQEBAQEBAQQPKlFmp36jK3aGH2Sq3SEdmfFf6Dq6a6fD3+UBVa6AQb+AJLtVAfzmDabOlbbE5XaZ3o2Np5WHrjdK2VfuJEBAQeFVRxSiySNkg/G0O9Kxqopq7UZtlu7ctznRVMeDfosHwxD6OKOPN/S0A+M6SsaLVFHZiIe3L9y526pltLY1CAgIKwxzktrZfw3G/saelc/jpzv1fb0dboynLDU/f1cNxzHkUSE9oLezS/JlHbVSO4MBbznt6qnYCPqTO5T6bqys0xv9p+Vlq2cwICAgICAgICAgIIdlOjtponcGcDxFj/cFA0hH8Inf7LnQlWV6qP+feFbKqdMIP3BKWPa8aWOa8arWkEehexOUxLGumKqZpn/AGMk3o8eozmlhew62EPbsNh9Ks6NIUz2oyc9d0JXH9dUT49Hy7tFh2lm7Sdlp/pcbj9js6lUYi3X1SrbuBxFrtUT6xwdFbkUQEHRboQZQEGhW4ZpofrJmNI71t5/NGdabmItW+1UkWsJeu9imfZwqzHmFuaKJ8h1usjb0nzKHXpKiOzGfBY2tDXJ7dURxQrCNWZpXyuADpHXiBoGayzzKpu3JuVzXP8Aq+s2otW4oj/GpL2p5CsaetthorczTrJbH86od4Imj95PQrHR8dNU+HuodOVdFEePssBWbnhAQEBAQEBAQEBBGcocdtC48GSN37rvtKJjY+jP2WeiJyxMR3xPoqtUzrBAQEBBt0eFKiH6uaRg1B1rOac3mWyi7XR2ZmGi7hrN3t0xPr59bvUeO87c0kcco1i2N+0ZvMpVGPrjtRmrbuhbNXYmY4u5R450r8z78J/E283a23zgKVRjrdXX0K67ofEUdnKrw/Lp1eONJGLGudMfy25uc6wLy5pCzT1dPgwtaJxFfXHJ8fxm4dZjzM7NFEyMa3EyO6APOodekq57MZLG1oa3HbqmfDo+XBrMM1M31k8jge8DcZzW2AqFXiLtfaqn98Fjawlm12KY9+LRWpIEBB5zn5pWVPW9hprayWLkvj+gmdrmDdjAfaVpo+P41Tv9nN6cn6lMbvdNVYKQQEBAQEBAQEBAQcTHSO9QTjUwO5rgehR8VGdmpO0bVliqPH2VAqN2IgICAgICAg326ByLRLBlAQEBB+XPA0kL2ImR4TzAiwLOmmYZRDwWb1aGTeOyit4cz3bLG+yrjAx9L7uW0zVniMu6I+UqUxUiAgICAgICAgICDQw/CX0lQwAuc6CUNAzkuuGwActi1X6Zqt1RHdKRhKoov0VT1RMeqlpGFpuuaWuGkOBa4eIqgno6JdtExVGcdL8o9EBAQEBAQb7dA5FolgySg83TtHft5FlFMvcnk6pPeG1ZRQ9yebpXHv8AQsoph7k/C9BBloJNgBJOgDOT4kJnKM5W5iRTujoYmva5j/pHEOBa4WyOItB8Fiu8JTNNmInf6uP0nXFeJqmmc46PSHdUlAEBAQEBAQEBAQEBB4VVHFKLskbJG6ntDh51jVRTVGVUZs7d2u3OdEzHgj9diLRyZ2B8Dvy3Wt5rrRssUWvBWquroWNrS+Io7WVXj+Mkdrsn1Q3PFLHKNTrY39IO0KLXgK47M5rK1pq1V26Zjj8I7XYFqofrKeRgHfsvM5zbR51Fqs3KO1TP74LG1i7F3sVRP7vaAK1pAgICD0M7tdnIseTDzJ+CVk9YQEG5Q4KqJvqoJJBrDbGc45vOs6LVdfZjNpu4m1a7dUQkNBiBVPzyvjgGr6x+wZvOpVGBuT2pyV13TNmnsRNXCP37JFQ4hUjM8hknP4nXGbG2HzlSqMDbjr6f3crbumb9XZyp/d6RUeD4YRZFFHGPwNDSeU99SqLdNHZjJXXL1y5OddUz4tlZtQgICAgICAgICAgICAgICAg5tfgCkn+sp4y4/wBQFyTnNsK012LdfahJtYy/a7FU+3lKO12TyF1phmfGdTwJGdB85UWvAUz2ZyWVrTdyP7KYnw6EdrsSa2O0tYyZuuN2ez/F1h2WqLXg7tPVGfgsrWlsNX1zyfH8ZuBU00kZuyRvjdqe0sPitUaqmaZyqjJYUXKa4zomJ8H5hhc83WNc92pgLnbAkRMzlD2qqmmM6pyje7tDiZXS59yELdcrrv7Ra7zKRRg7tX+ZeKvu6Uw1H+5+H7EJFQ5O4xnmnc/wRgMHJabSfMpVGj4/9T5K67puqf66cvHp+EioMW6OHOynZeH9T/pH+IutsUqjDWqOqFbdx+Iu9quft0ejrBb0QQEBAQEBAQEBAQEBAQEBAQEBAQEBAQEHJxo+yyf4n0LTf7EpeB/upaeIn2Rq14T+uG7Sn98pEpSuEBAQEBAQEBAQEBAQEH//2Q=="/>
          <p:cNvSpPr>
            <a:spLocks noChangeAspect="1" noChangeArrowheads="1"/>
          </p:cNvSpPr>
          <p:nvPr/>
        </p:nvSpPr>
        <p:spPr bwMode="auto">
          <a:xfrm>
            <a:off x="181936" y="-159276"/>
            <a:ext cx="356447" cy="336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" y="0"/>
            <a:ext cx="1626876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feld 10"/>
          <p:cNvSpPr txBox="1"/>
          <p:nvPr/>
        </p:nvSpPr>
        <p:spPr>
          <a:xfrm>
            <a:off x="6786860" y="6282327"/>
            <a:ext cx="3177559" cy="10618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bg1"/>
                </a:solidFill>
              </a:rPr>
              <a:t>MartinChristen</a:t>
            </a:r>
            <a:r>
              <a:rPr lang="de-CH" dirty="0">
                <a:solidFill>
                  <a:schemeClr val="bg1"/>
                </a:solidFill>
              </a:rPr>
              <a:t/>
            </a:r>
            <a:br>
              <a:rPr lang="de-CH" dirty="0">
                <a:solidFill>
                  <a:schemeClr val="bg1"/>
                </a:solidFill>
              </a:rPr>
            </a:br>
            <a:r>
              <a:rPr lang="de-CH" dirty="0" err="1">
                <a:solidFill>
                  <a:schemeClr val="bg1"/>
                </a:solidFill>
              </a:rPr>
              <a:t>GitHub</a:t>
            </a:r>
            <a:r>
              <a:rPr lang="de-CH" dirty="0">
                <a:solidFill>
                  <a:schemeClr val="bg1"/>
                </a:solidFill>
              </a:rPr>
              <a:t>: </a:t>
            </a:r>
            <a:r>
              <a:rPr lang="de-CH" dirty="0" err="1">
                <a:solidFill>
                  <a:schemeClr val="bg1"/>
                </a:solidFill>
              </a:rPr>
              <a:t>MartinChristen</a:t>
            </a:r>
            <a:endParaRPr lang="de-CH" dirty="0">
              <a:solidFill>
                <a:schemeClr val="bg1"/>
              </a:solidFill>
            </a:endParaRPr>
          </a:p>
          <a:p>
            <a:r>
              <a:rPr lang="de-CH" dirty="0" err="1">
                <a:solidFill>
                  <a:schemeClr val="bg1"/>
                </a:solidFill>
              </a:rPr>
              <a:t>GitLab</a:t>
            </a:r>
            <a:r>
              <a:rPr lang="de-CH" dirty="0">
                <a:solidFill>
                  <a:schemeClr val="bg1"/>
                </a:solidFill>
              </a:rPr>
              <a:t>: martin.christen</a:t>
            </a:r>
          </a:p>
        </p:txBody>
      </p:sp>
      <p:pic>
        <p:nvPicPr>
          <p:cNvPr id="16" name="Picture 4" descr="https://github.global.ssl.fastly.net/images/modules/logos_page/GitHub-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5808483"/>
            <a:ext cx="473844" cy="4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loft965.files.wordpress.com/2013/01/twitt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52" y="5891145"/>
            <a:ext cx="352616" cy="3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304" y="5868863"/>
            <a:ext cx="342900" cy="342900"/>
          </a:xfrm>
          <a:prstGeom prst="rect">
            <a:avLst/>
          </a:prstGeom>
        </p:spPr>
      </p:pic>
      <p:pic>
        <p:nvPicPr>
          <p:cNvPr id="22" name="Grafik 9">
            <a:extLst>
              <a:ext uri="{FF2B5EF4-FFF2-40B4-BE49-F238E27FC236}">
                <a16:creationId xmlns:a16="http://schemas.microsoft.com/office/drawing/2014/main" id="{4FD4940D-1B6F-BE4E-809B-56609C7D0E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32200" t="4741" r="25458" b="9735"/>
          <a:stretch/>
        </p:blipFill>
        <p:spPr>
          <a:xfrm>
            <a:off x="6584162" y="2249147"/>
            <a:ext cx="3299042" cy="22211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EC4824-153B-3D41-AD90-D873C2A37CF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45" y="3060551"/>
            <a:ext cx="3850592" cy="257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3829F5-38A3-5C45-A9A8-529E2B4529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304" y="3716392"/>
            <a:ext cx="2157715" cy="1984950"/>
          </a:xfrm>
          <a:prstGeom prst="rect">
            <a:avLst/>
          </a:prstGeom>
        </p:spPr>
      </p:pic>
      <p:pic>
        <p:nvPicPr>
          <p:cNvPr id="23" name="Grafik 2">
            <a:extLst>
              <a:ext uri="{FF2B5EF4-FFF2-40B4-BE49-F238E27FC236}">
                <a16:creationId xmlns:a16="http://schemas.microsoft.com/office/drawing/2014/main" id="{6D6DCB27-2419-724A-BED3-0BDF5E9F60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30" y="54848"/>
            <a:ext cx="1643709" cy="932782"/>
          </a:xfrm>
          <a:prstGeom prst="rect">
            <a:avLst/>
          </a:prstGeom>
        </p:spPr>
      </p:pic>
      <p:pic>
        <p:nvPicPr>
          <p:cNvPr id="1026" name="Picture 2" descr="EuroSciPy Websit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71" y="1770722"/>
            <a:ext cx="208597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89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6C1E22-0537-8342-ADBF-04FDEEE5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1C065-31CA-2349-92B8-F03EC8FB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42C5-74D6-4549-ACFE-F14AA665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96803-1808-9C44-AD95-7B1834A8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Geodata using Python and Open Source Modules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D0D74F-72A7-A44A-852F-1AFE3A66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1731713"/>
            <a:ext cx="6624736" cy="5217269"/>
          </a:xfrm>
        </p:spPr>
        <p:txBody>
          <a:bodyPr/>
          <a:lstStyle/>
          <a:p>
            <a:r>
              <a:rPr lang="en-US" b="1" dirty="0"/>
              <a:t>Geodata ?</a:t>
            </a:r>
            <a:br>
              <a:rPr lang="en-US" b="1" dirty="0"/>
            </a:br>
            <a:r>
              <a:rPr lang="en-US" sz="1600" b="1" dirty="0"/>
              <a:t>Geographic data and information</a:t>
            </a:r>
            <a:r>
              <a:rPr lang="en-US" sz="1600" dirty="0"/>
              <a:t> are defined in the ISO/TC 211 series of standards as data and information having an implicit or explicit association with a location relative to the Earth.</a:t>
            </a:r>
          </a:p>
          <a:p>
            <a:r>
              <a:rPr lang="en-US" sz="1600" dirty="0"/>
              <a:t>Approximately 90% of government sourced data has a location component. </a:t>
            </a:r>
            <a:r>
              <a:rPr lang="en-US" sz="1600" dirty="0">
                <a:hlinkClick r:id="rId2"/>
              </a:rPr>
              <a:t>https://www.iso.org/committee/54904.html</a:t>
            </a:r>
            <a:endParaRPr lang="en-US" b="1" dirty="0"/>
          </a:p>
          <a:p>
            <a:r>
              <a:rPr lang="en-US" b="1" dirty="0"/>
              <a:t>GIS – Geographic Information System</a:t>
            </a:r>
            <a:br>
              <a:rPr lang="en-US" b="1" dirty="0"/>
            </a:br>
            <a:r>
              <a:rPr lang="en-US" sz="1600" dirty="0"/>
              <a:t>GIS is a system designed to </a:t>
            </a:r>
            <a:r>
              <a:rPr lang="en-US" sz="1600" b="1" dirty="0"/>
              <a:t>capture</a:t>
            </a:r>
            <a:r>
              <a:rPr lang="en-US" sz="1600" dirty="0"/>
              <a:t>, </a:t>
            </a:r>
            <a:r>
              <a:rPr lang="en-US" sz="1600" b="1" dirty="0"/>
              <a:t>store</a:t>
            </a:r>
            <a:r>
              <a:rPr lang="en-US" sz="1600" dirty="0"/>
              <a:t>, </a:t>
            </a:r>
            <a:r>
              <a:rPr lang="en-US" sz="1600" b="1" dirty="0"/>
              <a:t>manipulate</a:t>
            </a:r>
            <a:r>
              <a:rPr lang="en-US" sz="1600" dirty="0"/>
              <a:t>, </a:t>
            </a:r>
            <a:r>
              <a:rPr lang="en-US" sz="1600" b="1" dirty="0"/>
              <a:t>analyze</a:t>
            </a:r>
            <a:r>
              <a:rPr lang="en-US" sz="1600" dirty="0"/>
              <a:t>, </a:t>
            </a:r>
            <a:r>
              <a:rPr lang="en-US" sz="1600" b="1" dirty="0"/>
              <a:t>manage</a:t>
            </a:r>
            <a:r>
              <a:rPr lang="en-US" sz="1600" dirty="0"/>
              <a:t>, and </a:t>
            </a:r>
            <a:r>
              <a:rPr lang="en-US" sz="1600" b="1" dirty="0"/>
              <a:t>present</a:t>
            </a:r>
            <a:r>
              <a:rPr lang="en-US" sz="1600" dirty="0"/>
              <a:t> spatial or geographic data. Popular GIS are for example ArcGIS (ESRI) and QGIS – both can be extended by using Python.</a:t>
            </a:r>
            <a:r>
              <a:rPr lang="en-US" sz="1600" b="1" dirty="0"/>
              <a:t/>
            </a:r>
            <a:br>
              <a:rPr lang="en-US" sz="1600" b="1" dirty="0"/>
            </a:br>
            <a:r>
              <a:rPr lang="en-US" sz="1600" b="1" dirty="0"/>
              <a:t/>
            </a:r>
            <a:br>
              <a:rPr lang="en-US" sz="1600" b="1" dirty="0"/>
            </a:br>
            <a:r>
              <a:rPr lang="en-US" b="1" dirty="0"/>
              <a:t>Python ?</a:t>
            </a:r>
            <a:br>
              <a:rPr lang="en-US" b="1" dirty="0"/>
            </a:br>
            <a:r>
              <a:rPr lang="en-US" sz="1600" dirty="0"/>
              <a:t>This talk will show you the basics of </a:t>
            </a:r>
            <a:r>
              <a:rPr lang="en-US" sz="1600" b="1" dirty="0"/>
              <a:t>manipulating</a:t>
            </a:r>
            <a:r>
              <a:rPr lang="en-US" sz="1600" dirty="0"/>
              <a:t>, </a:t>
            </a:r>
            <a:r>
              <a:rPr lang="en-US" sz="1600" b="1" dirty="0"/>
              <a:t>analyzing</a:t>
            </a:r>
            <a:r>
              <a:rPr lang="en-US" sz="1600" dirty="0"/>
              <a:t> and </a:t>
            </a:r>
            <a:r>
              <a:rPr lang="en-US" sz="1600" b="1" dirty="0"/>
              <a:t>presenting</a:t>
            </a:r>
            <a:r>
              <a:rPr lang="en-US" sz="1600" dirty="0"/>
              <a:t> geodata using Python (in the </a:t>
            </a:r>
            <a:r>
              <a:rPr lang="en-US" sz="1600" dirty="0" err="1"/>
              <a:t>Jupyter</a:t>
            </a:r>
            <a:r>
              <a:rPr lang="en-US" sz="1600" dirty="0"/>
              <a:t> Notebook</a:t>
            </a:r>
            <a:r>
              <a:rPr lang="en-US" sz="1600" dirty="0" smtClean="0"/>
              <a:t>.)</a:t>
            </a:r>
            <a:br>
              <a:rPr lang="en-US" sz="1600" dirty="0" smtClean="0"/>
            </a:br>
            <a:r>
              <a:rPr lang="en-US" sz="1600" dirty="0" smtClean="0"/>
              <a:t>In the 2</a:t>
            </a:r>
            <a:r>
              <a:rPr lang="en-US" sz="1600" baseline="30000" dirty="0" smtClean="0"/>
              <a:t>nd</a:t>
            </a:r>
            <a:r>
              <a:rPr lang="en-US" sz="1600" dirty="0" smtClean="0"/>
              <a:t> part (afternoon) you will learn about </a:t>
            </a:r>
            <a:r>
              <a:rPr lang="en-US" sz="1600" dirty="0" err="1" smtClean="0"/>
              <a:t>GeoPandas</a:t>
            </a:r>
            <a:endParaRPr lang="en-US" sz="1600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97811-BEE0-2743-B9C2-369A9B47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491" y="3492599"/>
            <a:ext cx="1437999" cy="821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B9764-AEE1-BF4A-983D-4ACA1039E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00" y="4500711"/>
            <a:ext cx="1480500" cy="44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B2B77-0B78-1F45-BDD7-AA5677DC553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87" y="1836415"/>
            <a:ext cx="2828822" cy="1007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8BA77-7129-2942-BCCD-40A24E255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988" y="5364807"/>
            <a:ext cx="2396838" cy="806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9F146D-4463-CA46-957F-E08EDD42E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939" y="6156895"/>
            <a:ext cx="830225" cy="8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1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8FD68-0982-2949-8B8B-0EADB73C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31686-DFA2-D645-B7E6-DD05DA62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A3AC-7CE5-F042-8D87-CD4A4CD0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BE38F-DB7A-B94E-AEE6-22237DD0C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Open Source Libraries /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DE0E6-8C5E-7346-A866-E967C467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28" y="1908423"/>
            <a:ext cx="533648" cy="53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26B48E-4D2E-D845-B8C1-28FE16E595A0}"/>
              </a:ext>
            </a:extLst>
          </p:cNvPr>
          <p:cNvSpPr/>
          <p:nvPr/>
        </p:nvSpPr>
        <p:spPr>
          <a:xfrm>
            <a:off x="1717406" y="2026573"/>
            <a:ext cx="168507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ahoma" panose="020B0604030504040204" pitchFamily="34" charset="0"/>
              </a:rPr>
              <a:t>GDAL/OGR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B3C17-0567-0A4D-9A0A-A2B485E15C8A}"/>
              </a:ext>
            </a:extLst>
          </p:cNvPr>
          <p:cNvSpPr txBox="1"/>
          <p:nvPr/>
        </p:nvSpPr>
        <p:spPr>
          <a:xfrm>
            <a:off x="965873" y="2484487"/>
            <a:ext cx="30008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Geospatial Data Abstraction Library</a:t>
            </a:r>
          </a:p>
          <a:p>
            <a:pPr algn="l"/>
            <a:r>
              <a:rPr lang="en-US" sz="1400" dirty="0"/>
              <a:t>C/C++ with Python Bindings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Reading Vector &amp; Raster Formats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367F9D-0989-4943-8D53-FBE5F7C42B7A}"/>
              </a:ext>
            </a:extLst>
          </p:cNvPr>
          <p:cNvSpPr/>
          <p:nvPr/>
        </p:nvSpPr>
        <p:spPr bwMode="auto">
          <a:xfrm>
            <a:off x="736600" y="1764407"/>
            <a:ext cx="3457972" cy="17281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9C363-4F0D-CB4C-9F8F-69D5169B994D}"/>
              </a:ext>
            </a:extLst>
          </p:cNvPr>
          <p:cNvSpPr/>
          <p:nvPr/>
        </p:nvSpPr>
        <p:spPr bwMode="auto">
          <a:xfrm>
            <a:off x="738188" y="4068663"/>
            <a:ext cx="2378374" cy="14701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err="1"/>
              <a:t>Rasterio</a:t>
            </a:r>
            <a:endParaRPr lang="en-US" b="1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 raster data</a:t>
            </a: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Pythonic Module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571CE8-8A03-2A4D-B9C5-B8E9F4A59E60}"/>
              </a:ext>
            </a:extLst>
          </p:cNvPr>
          <p:cNvSpPr/>
          <p:nvPr/>
        </p:nvSpPr>
        <p:spPr bwMode="auto">
          <a:xfrm>
            <a:off x="3331647" y="4068663"/>
            <a:ext cx="2378374" cy="14701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err="1"/>
              <a:t>fiona</a:t>
            </a:r>
            <a:endParaRPr lang="en-US" b="1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 vector data</a:t>
            </a: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Pythonic Module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499759-A857-BA40-85B9-B7CF1C3D04F9}"/>
              </a:ext>
            </a:extLst>
          </p:cNvPr>
          <p:cNvSpPr/>
          <p:nvPr/>
        </p:nvSpPr>
        <p:spPr bwMode="auto">
          <a:xfrm>
            <a:off x="4410596" y="1780652"/>
            <a:ext cx="3457972" cy="17281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BC6CC1-27DE-3647-B071-C7FBF9D7E5C8}"/>
              </a:ext>
            </a:extLst>
          </p:cNvPr>
          <p:cNvSpPr/>
          <p:nvPr/>
        </p:nvSpPr>
        <p:spPr>
          <a:xfrm>
            <a:off x="6498828" y="1996981"/>
            <a:ext cx="9268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ahoma" panose="020B0604030504040204" pitchFamily="34" charset="0"/>
              </a:rPr>
              <a:t>GEOS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870B3-80CA-0644-A8CF-0E470C0B4E14}"/>
              </a:ext>
            </a:extLst>
          </p:cNvPr>
          <p:cNvSpPr txBox="1"/>
          <p:nvPr/>
        </p:nvSpPr>
        <p:spPr>
          <a:xfrm>
            <a:off x="4639139" y="2385852"/>
            <a:ext cx="26821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Geometry Engine Open Source</a:t>
            </a:r>
            <a:br>
              <a:rPr lang="en-US" sz="1400" dirty="0"/>
            </a:br>
            <a:r>
              <a:rPr lang="en-US" sz="1400" dirty="0"/>
              <a:t>C++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Geometry processing / </a:t>
            </a:r>
            <a:br>
              <a:rPr lang="en-US" sz="1400" dirty="0"/>
            </a:br>
            <a:r>
              <a:rPr lang="en-US" sz="1400" dirty="0" err="1"/>
              <a:t>OpenGIS</a:t>
            </a:r>
            <a:r>
              <a:rPr lang="en-US" sz="1400" dirty="0"/>
              <a:t> Simple Features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9BAEC9-DF2B-A549-90DD-777ED0B9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309" y="1937950"/>
            <a:ext cx="1651000" cy="457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6FBBB5-3EC5-304D-AF32-BB4EDA784CE3}"/>
              </a:ext>
            </a:extLst>
          </p:cNvPr>
          <p:cNvSpPr/>
          <p:nvPr/>
        </p:nvSpPr>
        <p:spPr bwMode="auto">
          <a:xfrm>
            <a:off x="5980211" y="4068663"/>
            <a:ext cx="2378374" cy="14701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shapely</a:t>
            </a: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 vector data</a:t>
            </a: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Pythonic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8A6BFF-7F25-004D-9E15-D1932C56B091}"/>
              </a:ext>
            </a:extLst>
          </p:cNvPr>
          <p:cNvSpPr/>
          <p:nvPr/>
        </p:nvSpPr>
        <p:spPr bwMode="auto">
          <a:xfrm>
            <a:off x="3402484" y="6037472"/>
            <a:ext cx="4956101" cy="9983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geopandas</a:t>
            </a:r>
            <a:endParaRPr kumimoji="0" 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algn="l" defTabSz="1042988"/>
            <a:r>
              <a:rPr lang="en-US" sz="1800" b="1" dirty="0"/>
              <a:t>Pythonic Module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8398B-0D83-5B4B-83DE-94F3363CD823}"/>
              </a:ext>
            </a:extLst>
          </p:cNvPr>
          <p:cNvCxnSpPr>
            <a:stCxn id="12" idx="2"/>
          </p:cNvCxnSpPr>
          <p:nvPr/>
        </p:nvCxnSpPr>
        <p:spPr bwMode="auto">
          <a:xfrm flipH="1">
            <a:off x="1927375" y="3492599"/>
            <a:ext cx="538211" cy="57606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5D2DE1-409A-B046-9DE5-D7B96EED2CE7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>
            <a:off x="2465586" y="3492599"/>
            <a:ext cx="2055248" cy="48891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FD9121-F8F0-AB4D-A2EF-5858AC7419D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5980212" y="3555403"/>
            <a:ext cx="1189186" cy="5132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38EFF5-367E-904F-AD1A-E246B5C6C22F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>
            <a:off x="4520834" y="5538817"/>
            <a:ext cx="0" cy="529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2C997F-CFE9-894F-AE5D-C21E2A3B18C9}"/>
              </a:ext>
            </a:extLst>
          </p:cNvPr>
          <p:cNvCxnSpPr>
            <a:cxnSpLocks/>
          </p:cNvCxnSpPr>
          <p:nvPr/>
        </p:nvCxnSpPr>
        <p:spPr bwMode="auto">
          <a:xfrm>
            <a:off x="7129955" y="5508450"/>
            <a:ext cx="0" cy="529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AA24B67-24DA-EE48-BA0B-D252C52AA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616" y="4441475"/>
            <a:ext cx="2152068" cy="7245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62D2C97-F77E-C445-BFE2-43F165DF4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092" y="2239929"/>
            <a:ext cx="1194450" cy="8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2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D771A-53F7-794A-A4D2-DFF3E0D8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77EF5-5870-1E48-A474-AFB0A76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F8698-C486-9F49-80DF-C56EEB8C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C84FAB-BA48-A24E-8D77-59CB4475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/ Sample Data for this talk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3F43C-E561-F743-8C33-9551577DE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094" y="4032446"/>
            <a:ext cx="9213850" cy="1040806"/>
          </a:xfrm>
          <a:solidFill>
            <a:srgbClr val="FFFF00"/>
          </a:solidFill>
        </p:spPr>
        <p:txBody>
          <a:bodyPr anchor="ctr"/>
          <a:lstStyle/>
          <a:p>
            <a:pPr algn="ctr"/>
            <a:r>
              <a:rPr lang="en-US" sz="3200" dirty="0"/>
              <a:t>https://</a:t>
            </a:r>
            <a:r>
              <a:rPr lang="en-US" sz="3200" dirty="0" smtClean="0"/>
              <a:t>github.com/martinchristen/EuroSciPy2018</a:t>
            </a:r>
            <a:endParaRPr lang="en-US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6C39FF-81CE-084F-8C04-088E3EBF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2124447"/>
            <a:ext cx="5080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7702B-520B-0240-AFD2-81DC8526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79653-C13F-8645-B363-570F010D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35ED8-6BE1-CA41-9334-F9F34C22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AF4CED-45B7-4B46-85DF-1BDA71A8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843C15-727C-7D4A-85EC-767585B34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shapely</a:t>
            </a: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</a:t>
            </a:r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fiona</a:t>
            </a:r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</a:t>
            </a:r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rasterio</a:t>
            </a:r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</a:t>
            </a:r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geopandas</a:t>
            </a:r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folium -c </a:t>
            </a:r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-forge</a:t>
            </a:r>
          </a:p>
          <a:p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i="1" dirty="0">
                <a:latin typeface="Lucida Console" panose="020B0609040504020204" pitchFamily="49" charset="0"/>
                <a:cs typeface="Consolas" panose="020B0609020204030204" pitchFamily="49" charset="0"/>
              </a:rPr>
              <a:t>Python 3.6 required </a:t>
            </a:r>
            <a:br>
              <a:rPr lang="en-US" b="1" i="1" dirty="0">
                <a:latin typeface="Lucida Console" panose="020B060904050402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(3.7 doesn’t support all Modules yet)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3BAED65-368F-054E-B107-26158FBD7800}"/>
              </a:ext>
            </a:extLst>
          </p:cNvPr>
          <p:cNvSpPr txBox="1">
            <a:spLocks/>
          </p:cNvSpPr>
          <p:nvPr/>
        </p:nvSpPr>
        <p:spPr bwMode="auto">
          <a:xfrm>
            <a:off x="736600" y="1501362"/>
            <a:ext cx="9213850" cy="104080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lnSpc>
                <a:spcPct val="115000"/>
              </a:lnSpc>
              <a:spcBef>
                <a:spcPts val="1200"/>
              </a:spcBef>
              <a:spcAft>
                <a:spcPct val="0"/>
              </a:spcAft>
              <a:defRPr sz="2000" b="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71450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169863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180975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19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891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63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35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07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3200"/>
              <a:t>https://github.com/martinchristen/EuroSciPy2018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6834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C38FA-5CE9-5E4C-9644-157F1FE7E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AFA3E-E1DF-D647-B181-349D22E2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DB630-093A-0C47-9045-99D38E21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CF5D1F-84DF-1E49-9598-E32C55A53F5D}"/>
              </a:ext>
            </a:extLst>
          </p:cNvPr>
          <p:cNvSpPr txBox="1">
            <a:spLocks/>
          </p:cNvSpPr>
          <p:nvPr/>
        </p:nvSpPr>
        <p:spPr bwMode="auto">
          <a:xfrm>
            <a:off x="726574" y="1491285"/>
            <a:ext cx="9213850" cy="104080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lnSpc>
                <a:spcPct val="115000"/>
              </a:lnSpc>
              <a:spcBef>
                <a:spcPts val="1200"/>
              </a:spcBef>
              <a:spcAft>
                <a:spcPct val="0"/>
              </a:spcAft>
              <a:defRPr sz="2000" b="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71450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169863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180975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19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891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63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35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07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3200" dirty="0"/>
              <a:t>https://</a:t>
            </a:r>
            <a:r>
              <a:rPr lang="en-US" sz="3200" dirty="0" smtClean="0"/>
              <a:t>github.com/martinchristen/EuroSciPy2018</a:t>
            </a:r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3E85F5-0466-4F47-9D5B-1FD0ACB5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95" y="3420591"/>
            <a:ext cx="2409800" cy="24098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57BFBA8-E918-5C41-9111-336B015CE3D2}"/>
              </a:ext>
            </a:extLst>
          </p:cNvPr>
          <p:cNvSpPr/>
          <p:nvPr/>
        </p:nvSpPr>
        <p:spPr bwMode="auto">
          <a:xfrm>
            <a:off x="2826420" y="4162738"/>
            <a:ext cx="1875681" cy="925506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01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B94D0-3D57-1745-AC7A-F8A70CA1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78949" y="7197725"/>
            <a:ext cx="1507902" cy="183306"/>
          </a:xfrm>
        </p:spPr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CD4E7-48CC-6A4B-9548-EC88A3CF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827E-1BAC-3345-BB6F-6A0CEF7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7197725"/>
            <a:ext cx="863600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2D2330-4879-9849-B1E0-430FF30085BD}"/>
              </a:ext>
            </a:extLst>
          </p:cNvPr>
          <p:cNvSpPr/>
          <p:nvPr/>
        </p:nvSpPr>
        <p:spPr bwMode="auto">
          <a:xfrm>
            <a:off x="-9821" y="0"/>
            <a:ext cx="7488832" cy="8283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D42658-ECBB-0F4F-AABF-FFF2EC14840D}"/>
              </a:ext>
            </a:extLst>
          </p:cNvPr>
          <p:cNvGrpSpPr/>
          <p:nvPr/>
        </p:nvGrpSpPr>
        <p:grpSpPr>
          <a:xfrm>
            <a:off x="575431" y="0"/>
            <a:ext cx="9451789" cy="7887936"/>
            <a:chOff x="575431" y="108223"/>
            <a:chExt cx="9451789" cy="78879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1F8F73-AD7E-5D4A-BDFF-99CD7A5B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39" y="2304678"/>
              <a:ext cx="9442181" cy="56914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FFA6D8-1214-704E-A14E-F939220E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31" y="108223"/>
              <a:ext cx="9451789" cy="270051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F0BC4F-BF5F-3547-A1D5-DB416FC9C9F8}"/>
              </a:ext>
            </a:extLst>
          </p:cNvPr>
          <p:cNvSpPr txBox="1"/>
          <p:nvPr/>
        </p:nvSpPr>
        <p:spPr>
          <a:xfrm>
            <a:off x="2250356" y="2698071"/>
            <a:ext cx="9386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http://2019.geopython.net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CE85A-90A2-AF49-83AA-B1377B90A8D0}"/>
              </a:ext>
            </a:extLst>
          </p:cNvPr>
          <p:cNvSpPr/>
          <p:nvPr/>
        </p:nvSpPr>
        <p:spPr>
          <a:xfrm>
            <a:off x="520576" y="2700511"/>
            <a:ext cx="7058373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Python in General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GIS/Mapping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Geography / Geophysics / Geodesy / Geomatics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Earth Sciences / Environmental Sciences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Raleway" panose="020B0003030101060003" pitchFamily="34" charset="0"/>
              </a:rPr>
              <a:t>Geovisualization</a:t>
            </a:r>
            <a:endParaRPr lang="en-US" b="1" dirty="0">
              <a:solidFill>
                <a:schemeClr val="bg1"/>
              </a:solidFill>
              <a:latin typeface="Raleway" panose="020B00030301010600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Smart Cities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Spatial Data / Geodata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Geospatial Webservices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Big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Data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(Spatial)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Computer Vision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Remote Sensing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Image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Raleway" panose="020B0003030101060003" pitchFamily="34" charset="0"/>
              </a:rPr>
              <a:t>(Geo-)Machine </a:t>
            </a: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Learning / </a:t>
            </a:r>
            <a:r>
              <a:rPr lang="en-US" b="1" dirty="0" smtClean="0">
                <a:solidFill>
                  <a:schemeClr val="bg1"/>
                </a:solidFill>
                <a:latin typeface="Raleway" panose="020B0003030101060003" pitchFamily="34" charset="0"/>
              </a:rPr>
              <a:t>(Geo-)Deep </a:t>
            </a: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Learning</a:t>
            </a:r>
            <a:endParaRPr lang="en-US" b="1" i="0" dirty="0">
              <a:solidFill>
                <a:schemeClr val="bg1"/>
              </a:solidFill>
              <a:effectLst/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10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F8F5D-6D02-4040-8A35-2642539E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EF3D5-371F-BD43-9FA9-27B36BC8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9666F-33F5-784A-B614-C72180BF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316E9-1B6B-024B-A0A5-F0C72B67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EAADD-EC26-964A-BAB3-191CE9BA1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sz="28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1566339"/>
      </p:ext>
    </p:extLst>
  </p:cSld>
  <p:clrMapOvr>
    <a:masterClrMapping/>
  </p:clrMapOvr>
</p:sld>
</file>

<file path=ppt/theme/theme1.xml><?xml version="1.0" encoding="utf-8"?>
<a:theme xmlns:a="http://schemas.openxmlformats.org/drawingml/2006/main" name="HABG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HABG-PP</Template>
  <TotalTime>0</TotalTime>
  <Words>212</Words>
  <Application>Microsoft Office PowerPoint</Application>
  <PresentationFormat>Benutzerdefiniert</PresentationFormat>
  <Paragraphs>92</Paragraphs>
  <Slides>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4" baseType="lpstr">
      <vt:lpstr>Arial</vt:lpstr>
      <vt:lpstr>Consolas</vt:lpstr>
      <vt:lpstr>Lucida Console</vt:lpstr>
      <vt:lpstr>Raleway</vt:lpstr>
      <vt:lpstr>Tahoma</vt:lpstr>
      <vt:lpstr>HABG-PP</vt:lpstr>
      <vt:lpstr>Processing Geodata using Python and Open Source Modules</vt:lpstr>
      <vt:lpstr>Processing Geodata using Python and Open Source Modules</vt:lpstr>
      <vt:lpstr>Important Open Source Libraries / Modules</vt:lpstr>
      <vt:lpstr>Jupyter Notebook / Sample Data for this talk</vt:lpstr>
      <vt:lpstr>Installation</vt:lpstr>
      <vt:lpstr>PowerPoint-Präsentation</vt:lpstr>
      <vt:lpstr>PowerPoint-Präsentation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martin.christen</dc:creator>
  <cp:lastModifiedBy>Christen Martin</cp:lastModifiedBy>
  <cp:revision>308</cp:revision>
  <cp:lastPrinted>2018-07-27T09:24:55Z</cp:lastPrinted>
  <dcterms:created xsi:type="dcterms:W3CDTF">2013-09-04T07:31:15Z</dcterms:created>
  <dcterms:modified xsi:type="dcterms:W3CDTF">2018-08-27T13:48:49Z</dcterms:modified>
</cp:coreProperties>
</file>